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94" r:id="rId14"/>
    <p:sldId id="276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5" r:id="rId30"/>
    <p:sldId id="296" r:id="rId31"/>
    <p:sldId id="297" r:id="rId32"/>
    <p:sldId id="298" r:id="rId33"/>
    <p:sldId id="299" r:id="rId34"/>
    <p:sldId id="270" r:id="rId35"/>
    <p:sldId id="271" r:id="rId36"/>
    <p:sldId id="277" r:id="rId37"/>
    <p:sldId id="272" r:id="rId38"/>
    <p:sldId id="273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BD5285BD-6CDC-4AB1-8297-8D77AE65BEE3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6"/>
            <p14:sldId id="267"/>
            <p14:sldId id="268"/>
            <p14:sldId id="269"/>
            <p14:sldId id="294"/>
            <p14:sldId id="276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6"/>
            <p14:sldId id="297"/>
            <p14:sldId id="298"/>
            <p14:sldId id="299"/>
          </p14:sldIdLst>
        </p14:section>
        <p14:section name="Phần Chưa có tên" id="{BF2F99CC-4C87-4303-A3B1-A627CB754BA1}">
          <p14:sldIdLst>
            <p14:sldId id="270"/>
            <p14:sldId id="271"/>
            <p14:sldId id="277"/>
            <p14:sldId id="272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4" autoAdjust="0"/>
  </p:normalViewPr>
  <p:slideViewPr>
    <p:cSldViewPr snapToGrid="0">
      <p:cViewPr varScale="1">
        <p:scale>
          <a:sx n="73" d="100"/>
          <a:sy n="73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0B37F-4A82-4E6A-95D3-5797CBD02F0D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BF68E-59DD-4E6B-800E-B9AFFC522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8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 thích: tổng của log nghịch đảo của độ cao của thể hiện p.(thể hiện này có 2 cột(2 dimention). Thì tính tổng của log của nghịch đảo của độ cao của thể hiện p đối với mỗi dimention)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C41BD-31E1-4883-B6BE-E429965168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3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337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17549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22875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54131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07568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39831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62752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5449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81349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88922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05447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127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7482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53926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37611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9354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38F1B-F48C-48AD-9D59-F7741F751E26}" type="datetimeFigureOut">
              <a:rPr lang="en-US" smtClean="0"/>
              <a:t>05/07/17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2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5E097ZLE9S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9870" y="409433"/>
            <a:ext cx="9294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QUỐC GIA THÀNH PHỐ HỒ CHÍ MINH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1814" y="994208"/>
            <a:ext cx="1128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NGHỆ THÔNG TIN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74056" y="1934922"/>
            <a:ext cx="468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74659" y="2257155"/>
            <a:ext cx="867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HƯỚNG THỰC HIỆN ĐỒ ÁN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30972" y="4899241"/>
            <a:ext cx="29001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13520589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b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14520258 </a:t>
            </a:r>
            <a:r>
              <a:rPr lang="en-US" sz="2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Hào</a:t>
            </a:r>
            <a:endParaRPr lang="en-US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14520053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endParaRPr lang="en-US" sz="2000" b="0" i="0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30972" y="2947722"/>
            <a:ext cx="7910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86996" y="4315398"/>
            <a:ext cx="637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9513" y="4899241"/>
            <a:ext cx="95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92455" y="3290244"/>
            <a:ext cx="734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decision support system for online banking fraud analysis and investigation</a:t>
            </a:r>
          </a:p>
        </p:txBody>
      </p:sp>
    </p:spTree>
    <p:extLst>
      <p:ext uri="{BB962C8B-B14F-4D97-AF65-F5344CB8AC3E}">
        <p14:creationId xmlns:p14="http://schemas.microsoft.com/office/powerpoint/2010/main" val="341934696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Ribbon 38"/>
          <p:cNvSpPr/>
          <p:nvPr/>
        </p:nvSpPr>
        <p:spPr>
          <a:xfrm>
            <a:off x="2527551" y="485894"/>
            <a:ext cx="7517202" cy="633223"/>
          </a:xfrm>
          <a:prstGeom prst="ribbon2">
            <a:avLst>
              <a:gd name="adj1" fmla="val 16667"/>
              <a:gd name="adj2" fmla="val 75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s-UY" sz="2398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7551" y="2456597"/>
            <a:ext cx="70558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 Algorithms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Density-Based Spatial Clustering of Application with Noise, Histogram-based Outlier Score…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98%.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26991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9366" y="1146413"/>
            <a:ext cx="611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 ĐỀ TÀI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97437" y="1867666"/>
            <a:ext cx="5063320" cy="411138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081425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62316" y="491319"/>
            <a:ext cx="4094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</a:t>
            </a:r>
          </a:p>
        </p:txBody>
      </p:sp>
      <p:sp>
        <p:nvSpPr>
          <p:cNvPr id="11" name="TextBox 10"/>
          <p:cNvSpPr txBox="1"/>
          <p:nvPr/>
        </p:nvSpPr>
        <p:spPr>
          <a:xfrm rot="21204166">
            <a:off x="1186363" y="2210111"/>
            <a:ext cx="2237233" cy="5232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</p:txBody>
      </p:sp>
      <p:sp>
        <p:nvSpPr>
          <p:cNvPr id="12" name="TextBox 11"/>
          <p:cNvSpPr txBox="1"/>
          <p:nvPr/>
        </p:nvSpPr>
        <p:spPr>
          <a:xfrm rot="21204166">
            <a:off x="1350144" y="3650138"/>
            <a:ext cx="22741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 VI</a:t>
            </a:r>
          </a:p>
        </p:txBody>
      </p:sp>
      <p:sp>
        <p:nvSpPr>
          <p:cNvPr id="13" name="TextBox 12"/>
          <p:cNvSpPr txBox="1"/>
          <p:nvPr/>
        </p:nvSpPr>
        <p:spPr>
          <a:xfrm rot="21204166">
            <a:off x="1630950" y="5095912"/>
            <a:ext cx="2208622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8919" y="2117706"/>
            <a:ext cx="64021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48919" y="3457461"/>
            <a:ext cx="64021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48919" y="4875347"/>
            <a:ext cx="64021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666143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05" y="2288700"/>
            <a:ext cx="9741463" cy="3020279"/>
          </a:xfrm>
          <a:prstGeom prst="rect">
            <a:avLst/>
          </a:prstGeom>
        </p:spPr>
      </p:pic>
      <p:sp>
        <p:nvSpPr>
          <p:cNvPr id="5" name="Up Ribbon 38"/>
          <p:cNvSpPr/>
          <p:nvPr/>
        </p:nvSpPr>
        <p:spPr>
          <a:xfrm>
            <a:off x="2207073" y="474683"/>
            <a:ext cx="7742143" cy="876446"/>
          </a:xfrm>
          <a:prstGeom prst="ribbon2">
            <a:avLst>
              <a:gd name="adj1" fmla="val 16667"/>
              <a:gd name="adj2" fmla="val 75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BANKSEALER architecture</a:t>
            </a:r>
            <a:endParaRPr lang="es-UY" sz="2398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215345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0752" y="859810"/>
            <a:ext cx="610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BÀI TOÁN</a:t>
            </a:r>
          </a:p>
        </p:txBody>
      </p:sp>
      <p:sp>
        <p:nvSpPr>
          <p:cNvPr id="5" name="TextBox 4"/>
          <p:cNvSpPr txBox="1"/>
          <p:nvPr/>
        </p:nvSpPr>
        <p:spPr>
          <a:xfrm rot="20966091">
            <a:off x="1137308" y="2042053"/>
            <a:ext cx="164163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61816" y="1931159"/>
            <a:ext cx="6045958" cy="4708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LỊCH SỬ GIAO DỊCH CỦA KHÁCH HÀNG</a:t>
            </a:r>
          </a:p>
        </p:txBody>
      </p:sp>
      <p:sp>
        <p:nvSpPr>
          <p:cNvPr id="7" name="TextBox 6"/>
          <p:cNvSpPr txBox="1"/>
          <p:nvPr/>
        </p:nvSpPr>
        <p:spPr>
          <a:xfrm rot="20966091">
            <a:off x="1173999" y="3510910"/>
            <a:ext cx="1824328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8" name="TextBox 7"/>
          <p:cNvSpPr txBox="1"/>
          <p:nvPr/>
        </p:nvSpPr>
        <p:spPr>
          <a:xfrm rot="20966091">
            <a:off x="1260479" y="5006089"/>
            <a:ext cx="168830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1816" y="3112672"/>
            <a:ext cx="604595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1816" y="4855745"/>
            <a:ext cx="6045958" cy="4708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31593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Nearest-Neighbor based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Clustering-based based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based</a:t>
            </a:r>
          </a:p>
        </p:txBody>
      </p:sp>
      <p:sp>
        <p:nvSpPr>
          <p:cNvPr id="4" name="Up Ribbon 38"/>
          <p:cNvSpPr/>
          <p:nvPr/>
        </p:nvSpPr>
        <p:spPr>
          <a:xfrm>
            <a:off x="2207073" y="474683"/>
            <a:ext cx="7742143" cy="876446"/>
          </a:xfrm>
          <a:prstGeom prst="ribbon2">
            <a:avLst>
              <a:gd name="adj1" fmla="val 16667"/>
              <a:gd name="adj2" fmla="val 75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 Algorithms</a:t>
            </a:r>
            <a:endParaRPr lang="es-UY" sz="2398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444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9403" y="1778758"/>
            <a:ext cx="89154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DBSCAN  - Density-Based Spatial Clustering of Application with Noise</a:t>
            </a:r>
          </a:p>
          <a:p>
            <a:pPr marL="457200" lvl="1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Martin Ester, Hans-Peter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Kriegel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Jiirg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Sander,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24252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21" y="2624973"/>
            <a:ext cx="6232358" cy="36869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56347" y="254784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5013232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 (</a:t>
            </a:r>
            <a:r>
              <a:rPr lang="en-US" dirty="0" err="1"/>
              <a:t>Eps</a:t>
            </a:r>
            <a:r>
              <a:rPr lang="en-US" dirty="0"/>
              <a:t>)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(</a:t>
            </a:r>
            <a:r>
              <a:rPr lang="en-US" dirty="0" err="1"/>
              <a:t>MinPts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05527" y="3112040"/>
            <a:ext cx="8229600" cy="340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/>
          <p:cNvSpPr/>
          <p:nvPr/>
        </p:nvSpPr>
        <p:spPr>
          <a:xfrm>
            <a:off x="4900863" y="4223081"/>
            <a:ext cx="216568" cy="21656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5658853" y="3772692"/>
            <a:ext cx="216568" cy="21656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4981078" y="4816848"/>
            <a:ext cx="216568" cy="21656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4231107" y="4138862"/>
            <a:ext cx="216568" cy="21656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/>
          <p:cNvSpPr/>
          <p:nvPr/>
        </p:nvSpPr>
        <p:spPr>
          <a:xfrm>
            <a:off x="4920917" y="3521574"/>
            <a:ext cx="216568" cy="21656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3942348" y="3260556"/>
            <a:ext cx="2173705" cy="1973179"/>
          </a:xfrm>
          <a:prstGeom prst="flowChartConnector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33999" y="4001294"/>
            <a:ext cx="56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Eps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117431" y="4355431"/>
            <a:ext cx="978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97842" y="3772692"/>
            <a:ext cx="30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MinPts</a:t>
            </a:r>
            <a:r>
              <a:rPr lang="en-US" dirty="0"/>
              <a:t> = 5 (5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589212" y="311181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3831273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2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Eps</a:t>
            </a:r>
            <a:r>
              <a:rPr lang="en-US" dirty="0"/>
              <a:t>, </a:t>
            </a:r>
            <a:r>
              <a:rPr lang="en-US" dirty="0" err="1"/>
              <a:t>MinPts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 DBSCAN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2 </a:t>
            </a:r>
            <a:r>
              <a:rPr lang="en-US" dirty="0" err="1"/>
              <a:t>bước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lõi</a:t>
            </a:r>
            <a:r>
              <a:rPr lang="en-US" dirty="0"/>
              <a:t>(core)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hạt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hạt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320120" y="254784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90968600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42" y="389367"/>
            <a:ext cx="2857500" cy="214312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281891" y="851032"/>
            <a:ext cx="232012" cy="32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77542" y="366769"/>
            <a:ext cx="272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281891" y="1179422"/>
            <a:ext cx="232012" cy="32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281891" y="1503559"/>
            <a:ext cx="232012" cy="32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281891" y="1831949"/>
            <a:ext cx="232012" cy="32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13903" y="82843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Michele Carminati</a:t>
            </a:r>
          </a:p>
        </p:txBody>
      </p:sp>
      <p:sp>
        <p:nvSpPr>
          <p:cNvPr id="9" name="Rectangle 8"/>
          <p:cNvSpPr/>
          <p:nvPr/>
        </p:nvSpPr>
        <p:spPr>
          <a:xfrm>
            <a:off x="4552303" y="1145525"/>
            <a:ext cx="1723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Roberto Caron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52303" y="1487564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Federico Maggi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3902" y="1842404"/>
            <a:ext cx="150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Ilenia </a:t>
            </a:r>
            <a:r>
              <a:rPr lang="en-US" dirty="0" err="1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Epifani</a:t>
            </a:r>
            <a:endParaRPr lang="en-US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281891" y="2133489"/>
            <a:ext cx="232012" cy="32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13902" y="2133489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Stefano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Zanero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2"/>
          <p:cNvGrpSpPr>
            <a:grpSpLocks/>
          </p:cNvGrpSpPr>
          <p:nvPr/>
        </p:nvGrpSpPr>
        <p:grpSpPr bwMode="auto">
          <a:xfrm>
            <a:off x="6426133" y="3849631"/>
            <a:ext cx="4576762" cy="609600"/>
            <a:chOff x="0" y="0"/>
            <a:chExt cx="6256442" cy="763622"/>
          </a:xfrm>
        </p:grpSpPr>
        <p:cxnSp>
          <p:nvCxnSpPr>
            <p:cNvPr id="20" name="直接箭头连接符 32"/>
            <p:cNvCxnSpPr>
              <a:cxnSpLocks noChangeShapeType="1"/>
            </p:cNvCxnSpPr>
            <p:nvPr/>
          </p:nvCxnSpPr>
          <p:spPr bwMode="auto">
            <a:xfrm>
              <a:off x="3128221" y="365234"/>
              <a:ext cx="1" cy="398388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箭头连接符 33"/>
            <p:cNvCxnSpPr>
              <a:cxnSpLocks noChangeShapeType="1"/>
            </p:cNvCxnSpPr>
            <p:nvPr/>
          </p:nvCxnSpPr>
          <p:spPr bwMode="auto">
            <a:xfrm>
              <a:off x="0" y="0"/>
              <a:ext cx="1" cy="763622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箭头连接符 34"/>
            <p:cNvCxnSpPr>
              <a:cxnSpLocks noChangeShapeType="1"/>
            </p:cNvCxnSpPr>
            <p:nvPr/>
          </p:nvCxnSpPr>
          <p:spPr bwMode="auto">
            <a:xfrm>
              <a:off x="6256442" y="365234"/>
              <a:ext cx="1" cy="398388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直接连接符 36"/>
            <p:cNvSpPr>
              <a:spLocks noChangeShapeType="1"/>
            </p:cNvSpPr>
            <p:nvPr/>
          </p:nvSpPr>
          <p:spPr bwMode="auto">
            <a:xfrm>
              <a:off x="0" y="365234"/>
              <a:ext cx="6256442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AutoShape 2"/>
          <p:cNvSpPr>
            <a:spLocks noChangeArrowheads="1"/>
          </p:cNvSpPr>
          <p:nvPr/>
        </p:nvSpPr>
        <p:spPr bwMode="auto">
          <a:xfrm>
            <a:off x="5298957" y="4471016"/>
            <a:ext cx="2120900" cy="2266950"/>
          </a:xfrm>
          <a:prstGeom prst="roundRect">
            <a:avLst>
              <a:gd name="adj" fmla="val 894"/>
            </a:avLst>
          </a:prstGeom>
          <a:gradFill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</a:gradFill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chemeClr val="accent1"/>
              </a:buClr>
            </a:pPr>
            <a:endParaRPr lang="en-US" altLang="en-US" sz="1400"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7580194" y="4481077"/>
            <a:ext cx="2122487" cy="2266950"/>
          </a:xfrm>
          <a:prstGeom prst="roundRect">
            <a:avLst>
              <a:gd name="adj" fmla="val 894"/>
            </a:avLst>
          </a:prstGeom>
          <a:gradFill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</a:gradFill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chemeClr val="accent1"/>
              </a:buClr>
            </a:pPr>
            <a:endParaRPr lang="en-US" altLang="en-US" sz="1400"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847144" y="4471016"/>
            <a:ext cx="2154238" cy="2266950"/>
          </a:xfrm>
          <a:prstGeom prst="roundRect">
            <a:avLst>
              <a:gd name="adj" fmla="val 894"/>
            </a:avLst>
          </a:prstGeom>
          <a:gradFill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</a:gradFill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chemeClr val="accent1"/>
              </a:buClr>
            </a:pPr>
            <a:endParaRPr lang="en-US" altLang="en-US" sz="1400"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5367219" y="6182341"/>
            <a:ext cx="1984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buClr>
                <a:schemeClr val="accent1"/>
              </a:buClr>
            </a:pPr>
            <a:r>
              <a:rPr lang="en-US" altLang="zh-CN" sz="1500" dirty="0">
                <a:sym typeface="Arial" panose="020B0604020202020204" pitchFamily="34" charset="0"/>
              </a:rPr>
              <a:t>13520589</a:t>
            </a:r>
            <a:endParaRPr lang="zh-CN" altLang="en-US" sz="1500" dirty="0">
              <a:sym typeface="Arial" panose="020B0604020202020204" pitchFamily="34" charset="0"/>
            </a:endParaRPr>
          </a:p>
        </p:txBody>
      </p:sp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5943482" y="4691679"/>
            <a:ext cx="836612" cy="904875"/>
            <a:chOff x="0" y="0"/>
            <a:chExt cx="1134269" cy="1130696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1" r="7729" b="73111"/>
            <a:stretch>
              <a:fillRect/>
            </a:stretch>
          </p:blipFill>
          <p:spPr bwMode="auto">
            <a:xfrm>
              <a:off x="0" y="41083"/>
              <a:ext cx="1134269" cy="108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1130697" cy="1130696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16"/>
          <p:cNvGrpSpPr>
            <a:grpSpLocks/>
          </p:cNvGrpSpPr>
          <p:nvPr/>
        </p:nvGrpSpPr>
        <p:grpSpPr bwMode="auto">
          <a:xfrm>
            <a:off x="8226307" y="4707554"/>
            <a:ext cx="820737" cy="889000"/>
            <a:chOff x="0" y="0"/>
            <a:chExt cx="1111048" cy="1111048"/>
          </a:xfrm>
        </p:grpSpPr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0" r="2945" b="74030"/>
            <a:stretch>
              <a:fillRect/>
            </a:stretch>
          </p:blipFill>
          <p:spPr bwMode="auto">
            <a:xfrm>
              <a:off x="1785" y="58948"/>
              <a:ext cx="1105689" cy="105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0" y="0"/>
              <a:ext cx="1111048" cy="1111048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19"/>
          <p:cNvGrpSpPr>
            <a:grpSpLocks/>
          </p:cNvGrpSpPr>
          <p:nvPr/>
        </p:nvGrpSpPr>
        <p:grpSpPr bwMode="auto">
          <a:xfrm>
            <a:off x="10518657" y="4707554"/>
            <a:ext cx="820737" cy="889000"/>
            <a:chOff x="0" y="0"/>
            <a:chExt cx="1111048" cy="1111048"/>
          </a:xfrm>
        </p:grpSpPr>
        <p:pic>
          <p:nvPicPr>
            <p:cNvPr id="35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6" r="15500" b="73853"/>
            <a:stretch>
              <a:fillRect/>
            </a:stretch>
          </p:blipFill>
          <p:spPr bwMode="auto">
            <a:xfrm>
              <a:off x="1787" y="51802"/>
              <a:ext cx="1109261" cy="1059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1111048" cy="1111048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AutoShape 23"/>
          <p:cNvSpPr>
            <a:spLocks noChangeArrowheads="1"/>
          </p:cNvSpPr>
          <p:nvPr/>
        </p:nvSpPr>
        <p:spPr bwMode="auto">
          <a:xfrm>
            <a:off x="7103150" y="3193569"/>
            <a:ext cx="4967287" cy="623887"/>
          </a:xfrm>
          <a:prstGeom prst="roundRect">
            <a:avLst>
              <a:gd name="adj" fmla="val 10250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chemeClr val="accent1"/>
              </a:buClr>
            </a:pPr>
            <a:r>
              <a:rPr lang="en-US" altLang="en-US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Nhóm</a:t>
            </a:r>
            <a:r>
              <a:rPr lang="en-US" altLang="en-US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Sinh</a:t>
            </a:r>
            <a:r>
              <a:rPr lang="en-US" altLang="en-US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viên</a:t>
            </a:r>
            <a:r>
              <a:rPr lang="en-US" altLang="en-US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nghiên</a:t>
            </a:r>
            <a:r>
              <a:rPr lang="en-US" altLang="en-US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cứu</a:t>
            </a:r>
            <a:endParaRPr lang="en-US" altLang="en-US" sz="3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8" name="AutoShape 24"/>
          <p:cNvSpPr>
            <a:spLocks noChangeArrowheads="1"/>
          </p:cNvSpPr>
          <p:nvPr/>
        </p:nvSpPr>
        <p:spPr bwMode="auto">
          <a:xfrm>
            <a:off x="5489457" y="3131166"/>
            <a:ext cx="1604962" cy="754063"/>
          </a:xfrm>
          <a:prstGeom prst="roundRect">
            <a:avLst>
              <a:gd name="adj" fmla="val 7282"/>
            </a:avLst>
          </a:prstGeom>
          <a:gradFill rotWithShape="1">
            <a:gsLst>
              <a:gs pos="0">
                <a:srgbClr val="007EEA"/>
              </a:gs>
              <a:gs pos="100000">
                <a:srgbClr val="005EAC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b="1">
              <a:solidFill>
                <a:srgbClr val="FFFFFF"/>
              </a:solidFill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 28"/>
          <p:cNvSpPr>
            <a:spLocks noChangeArrowheads="1"/>
          </p:cNvSpPr>
          <p:nvPr/>
        </p:nvSpPr>
        <p:spPr bwMode="auto">
          <a:xfrm>
            <a:off x="5695832" y="3307379"/>
            <a:ext cx="1211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Microsoft YaHei" pitchFamily="34" charset="-122"/>
                <a:ea typeface="Microsoft YaHei" pitchFamily="34" charset="-122"/>
                <a:cs typeface="+mn-cs"/>
                <a:sym typeface="Microsoft YaHei" pitchFamily="34" charset="-122"/>
              </a:rPr>
              <a:t>CƠ CẤU</a:t>
            </a:r>
            <a:endParaRPr lang="zh-CN" altLang="en-US" sz="1600" dirty="0">
              <a:effectLst>
                <a:outerShdw blurRad="50800" dist="38100" algn="l" rotWithShape="0">
                  <a:prstClr val="black"/>
                </a:outerShdw>
              </a:effectLst>
              <a:latin typeface="+mn-lt"/>
              <a:cs typeface="+mn-cs"/>
            </a:endParaRPr>
          </a:p>
        </p:txBody>
      </p:sp>
      <p:sp>
        <p:nvSpPr>
          <p:cNvPr id="40" name="Rectangle 12"/>
          <p:cNvSpPr>
            <a:spLocks noChangeArrowheads="1"/>
          </p:cNvSpPr>
          <p:nvPr/>
        </p:nvSpPr>
        <p:spPr bwMode="auto">
          <a:xfrm>
            <a:off x="5437383" y="5864309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Đặng</a:t>
            </a:r>
            <a:r>
              <a:rPr lang="en-US" altLang="zh-CN" b="1" dirty="0">
                <a:solidFill>
                  <a:srgbClr val="376092"/>
                </a:solidFill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Văn</a:t>
            </a:r>
            <a:r>
              <a:rPr lang="en-US" altLang="zh-CN" b="1" dirty="0">
                <a:solidFill>
                  <a:srgbClr val="376092"/>
                </a:solidFill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Nhờ</a:t>
            </a:r>
            <a:endParaRPr lang="zh-CN" altLang="en-US" b="1" dirty="0">
              <a:solidFill>
                <a:srgbClr val="376092"/>
              </a:solidFill>
              <a:sym typeface="Arial" panose="020B0604020202020204" pitchFamily="34" charset="0"/>
            </a:endParaRPr>
          </a:p>
        </p:txBody>
      </p:sp>
      <p:sp>
        <p:nvSpPr>
          <p:cNvPr id="41" name="Rectangle 13"/>
          <p:cNvSpPr>
            <a:spLocks noChangeArrowheads="1"/>
          </p:cNvSpPr>
          <p:nvPr/>
        </p:nvSpPr>
        <p:spPr bwMode="auto">
          <a:xfrm>
            <a:off x="7622454" y="6123486"/>
            <a:ext cx="1984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buClr>
                <a:schemeClr val="accent1"/>
              </a:buClr>
            </a:pPr>
            <a:r>
              <a:rPr lang="en-US" altLang="zh-CN" sz="1500" dirty="0">
                <a:sym typeface="Arial" panose="020B0604020202020204" pitchFamily="34" charset="0"/>
              </a:rPr>
              <a:t>14520258</a:t>
            </a:r>
            <a:endParaRPr lang="zh-CN" altLang="en-US" sz="1500" dirty="0">
              <a:sym typeface="Arial" panose="020B0604020202020204" pitchFamily="34" charset="0"/>
            </a:endParaRPr>
          </a:p>
        </p:txBody>
      </p:sp>
      <p:sp>
        <p:nvSpPr>
          <p:cNvPr id="42" name="Rectangle 12"/>
          <p:cNvSpPr>
            <a:spLocks noChangeArrowheads="1"/>
          </p:cNvSpPr>
          <p:nvPr/>
        </p:nvSpPr>
        <p:spPr bwMode="auto">
          <a:xfrm>
            <a:off x="7681794" y="5805843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Bùi</a:t>
            </a:r>
            <a:r>
              <a:rPr lang="en-US" altLang="zh-CN" b="1" dirty="0">
                <a:solidFill>
                  <a:srgbClr val="376092"/>
                </a:solidFill>
                <a:sym typeface="Arial" panose="020B0604020202020204" pitchFamily="34" charset="0"/>
              </a:rPr>
              <a:t> Anh </a:t>
            </a:r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Hào</a:t>
            </a:r>
            <a:endParaRPr lang="zh-CN" altLang="en-US" b="1" dirty="0">
              <a:solidFill>
                <a:srgbClr val="376092"/>
              </a:solidFill>
              <a:sym typeface="Arial" panose="020B0604020202020204" pitchFamily="34" charset="0"/>
            </a:endParaRPr>
          </a:p>
        </p:txBody>
      </p:sp>
      <p:sp>
        <p:nvSpPr>
          <p:cNvPr id="43" name="Rectangle 13"/>
          <p:cNvSpPr>
            <a:spLocks noChangeArrowheads="1"/>
          </p:cNvSpPr>
          <p:nvPr/>
        </p:nvSpPr>
        <p:spPr bwMode="auto">
          <a:xfrm>
            <a:off x="9947538" y="6125453"/>
            <a:ext cx="1984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buClr>
                <a:schemeClr val="accent1"/>
              </a:buClr>
            </a:pPr>
            <a:r>
              <a:rPr lang="en-US" altLang="zh-CN" sz="1500" dirty="0">
                <a:sym typeface="Arial" panose="020B0604020202020204" pitchFamily="34" charset="0"/>
              </a:rPr>
              <a:t>14520053</a:t>
            </a:r>
            <a:endParaRPr lang="zh-CN" altLang="en-US" sz="1500" dirty="0">
              <a:sym typeface="Arial" panose="020B0604020202020204" pitchFamily="34" charset="0"/>
            </a:endParaRPr>
          </a:p>
        </p:txBody>
      </p:sp>
      <p:sp>
        <p:nvSpPr>
          <p:cNvPr id="44" name="Rectangle 12"/>
          <p:cNvSpPr>
            <a:spLocks noChangeArrowheads="1"/>
          </p:cNvSpPr>
          <p:nvPr/>
        </p:nvSpPr>
        <p:spPr bwMode="auto">
          <a:xfrm>
            <a:off x="10010657" y="5755565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Lê</a:t>
            </a:r>
            <a:r>
              <a:rPr lang="en-US" altLang="zh-CN" b="1" dirty="0">
                <a:solidFill>
                  <a:srgbClr val="376092"/>
                </a:solidFill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Thiện</a:t>
            </a:r>
            <a:r>
              <a:rPr lang="en-US" altLang="zh-CN" b="1" dirty="0">
                <a:solidFill>
                  <a:srgbClr val="376092"/>
                </a:solidFill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Bảo</a:t>
            </a:r>
            <a:endParaRPr lang="zh-CN" altLang="en-US" b="1" dirty="0">
              <a:solidFill>
                <a:srgbClr val="376092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2541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 animBg="1"/>
      <p:bldP spid="14" grpId="0"/>
      <p:bldP spid="24" grpId="0" animBg="1"/>
      <p:bldP spid="25" grpId="0" animBg="1"/>
      <p:bldP spid="26" grpId="0" animBg="1"/>
      <p:bldP spid="27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Core point, Border point, Noise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12" y="2443048"/>
            <a:ext cx="5031688" cy="3629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3779" y="2947737"/>
            <a:ext cx="466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Core point: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“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”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MinPts</a:t>
            </a:r>
            <a:r>
              <a:rPr lang="en-US" dirty="0"/>
              <a:t>. (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“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”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nó</a:t>
            </a:r>
            <a:r>
              <a:rPr lang="en-US" dirty="0"/>
              <a:t>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3777" y="4131922"/>
            <a:ext cx="466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Border point: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“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”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MinPts</a:t>
            </a:r>
            <a:r>
              <a:rPr lang="en-US" dirty="0"/>
              <a:t>. (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“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”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nó</a:t>
            </a:r>
            <a:r>
              <a:rPr lang="en-US" dirty="0"/>
              <a:t>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3778" y="5216492"/>
            <a:ext cx="466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Noise point: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Eps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428096" y="3043451"/>
            <a:ext cx="232011" cy="191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479184" y="4162221"/>
            <a:ext cx="232011" cy="191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521294" y="5280991"/>
            <a:ext cx="232011" cy="191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17783" y="271034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13072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6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9779" y="1838432"/>
            <a:ext cx="8915400" cy="377762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(Clustering)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https://www.youtube.com/watch?v=5E097ZLE9Sg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79177" y="282080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  <p:pic>
        <p:nvPicPr>
          <p:cNvPr id="7" name="CSCE 420 Communication Project - DBSCAN - YouTu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0341" y="2878630"/>
            <a:ext cx="4844838" cy="3556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3051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Độ </a:t>
                </a:r>
                <a:r>
                  <a:rPr lang="en-US" dirty="0" err="1"/>
                  <a:t>phức</a:t>
                </a:r>
                <a:r>
                  <a:rPr lang="en-US" dirty="0"/>
                  <a:t> </a:t>
                </a:r>
                <a:r>
                  <a:rPr lang="en-US" dirty="0" err="1"/>
                  <a:t>tạp</a:t>
                </a:r>
                <a:r>
                  <a:rPr lang="en-US" dirty="0"/>
                  <a:t> </a:t>
                </a:r>
                <a:r>
                  <a:rPr lang="en-US" dirty="0" err="1"/>
                  <a:t>thuật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n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tượng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phân</a:t>
                </a:r>
                <a:r>
                  <a:rPr lang="en-US" dirty="0"/>
                  <a:t> </a:t>
                </a:r>
                <a:r>
                  <a:rPr lang="en-US" dirty="0" err="1"/>
                  <a:t>cụm</a:t>
                </a:r>
                <a:endParaRPr lang="en-US" dirty="0"/>
              </a:p>
              <a:p>
                <a:pPr lvl="1"/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tượng</a:t>
                </a:r>
                <a:r>
                  <a:rPr lang="en-US" dirty="0"/>
                  <a:t> </a:t>
                </a:r>
                <a:r>
                  <a:rPr lang="en-US" dirty="0" err="1"/>
                  <a:t>Eps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tượng</a:t>
                </a:r>
                <a:r>
                  <a:rPr lang="en-US" dirty="0"/>
                  <a:t> </a:t>
                </a:r>
                <a:r>
                  <a:rPr lang="en-US" dirty="0" err="1"/>
                  <a:t>hàng</a:t>
                </a:r>
                <a:r>
                  <a:rPr lang="en-US" dirty="0"/>
                  <a:t> </a:t>
                </a:r>
                <a:r>
                  <a:rPr lang="en-US" dirty="0" err="1"/>
                  <a:t>xóm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tượng</a:t>
                </a:r>
                <a:r>
                  <a:rPr lang="en-US" dirty="0"/>
                  <a:t> </a:t>
                </a:r>
                <a:r>
                  <a:rPr lang="en-US" dirty="0" err="1"/>
                  <a:t>đang</a:t>
                </a:r>
                <a:r>
                  <a:rPr lang="en-US" dirty="0"/>
                  <a:t> </a:t>
                </a:r>
                <a:r>
                  <a:rPr lang="en-US" dirty="0" err="1"/>
                  <a:t>xét</a:t>
                </a:r>
                <a:endParaRPr lang="en-US" dirty="0"/>
              </a:p>
              <a:p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trường</a:t>
                </a:r>
                <a:r>
                  <a:rPr lang="en-US" dirty="0"/>
                  <a:t> </a:t>
                </a:r>
                <a:r>
                  <a:rPr lang="en-US" dirty="0" err="1"/>
                  <a:t>hợp</a:t>
                </a:r>
                <a:r>
                  <a:rPr lang="en-US" dirty="0"/>
                  <a:t> </a:t>
                </a:r>
                <a:r>
                  <a:rPr lang="en-US" dirty="0" err="1"/>
                  <a:t>xấu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phức</a:t>
                </a:r>
                <a:r>
                  <a:rPr lang="en-US" dirty="0"/>
                  <a:t> </a:t>
                </a:r>
                <a:r>
                  <a:rPr lang="en-US" dirty="0" err="1"/>
                  <a:t>tạp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2" t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176066" y="2646408"/>
            <a:ext cx="6472990" cy="7700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	O(n x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đối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tượng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Eps</a:t>
            </a:r>
            <a:r>
              <a:rPr lang="en-US" sz="2400" dirty="0"/>
              <a:t>)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47416" y="38378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10187734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8835" y="2529385"/>
            <a:ext cx="8915400" cy="3777622"/>
          </a:xfrm>
        </p:spPr>
        <p:txBody>
          <a:bodyPr/>
          <a:lstStyle/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pPr lvl="1"/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(Noise)</a:t>
            </a:r>
          </a:p>
          <a:p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Eps</a:t>
            </a:r>
            <a:r>
              <a:rPr lang="en-US" dirty="0"/>
              <a:t>, </a:t>
            </a:r>
            <a:r>
              <a:rPr lang="en-US" dirty="0" err="1"/>
              <a:t>MinPts</a:t>
            </a:r>
            <a:r>
              <a:rPr lang="en-US" dirty="0"/>
              <a:t>.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khó</a:t>
            </a:r>
            <a:endParaRPr lang="en-US" dirty="0"/>
          </a:p>
          <a:p>
            <a:pPr lvl="1"/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79177" y="391262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937690609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289" y="1464860"/>
            <a:ext cx="89154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  Histogram-based Outlier Score (HBOS): A fast Unsupervised Anomaly Detection Algorithm</a:t>
            </a:r>
          </a:p>
          <a:p>
            <a:pPr marL="0" indent="0" algn="ctr">
              <a:buNone/>
            </a:pPr>
            <a:r>
              <a:rPr lang="en-US" dirty="0"/>
              <a:t>Markus Goldstein and Andreas </a:t>
            </a:r>
            <a:r>
              <a:rPr lang="en-US" dirty="0" err="1"/>
              <a:t>Dengel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241701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4119" y="2843284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Statistical algorithms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(y-frequency, x-values)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histogram: Fixed bin-width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 bin-width.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60813" y="400334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575200920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6699" y="2611272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bin-width: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bin-width: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N/k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60813" y="400334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872922532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HBOS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317" y="2536746"/>
            <a:ext cx="5366085" cy="161414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7" name="Rectangle 6"/>
          <p:cNvSpPr/>
          <p:nvPr/>
        </p:nvSpPr>
        <p:spPr>
          <a:xfrm>
            <a:off x="2491856" y="4430894"/>
            <a:ext cx="8521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thích: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ổng của log nghịch đảo của độ cao của thể hiện p.(thể hiện này có 2 cột(2 dimention). Thì tính tổng của log của nghịch đảo của độ cao của thể hiện p đối với mỗi dimention)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7181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620" y="2606106"/>
            <a:ext cx="10515600" cy="4351338"/>
          </a:xfrm>
        </p:spPr>
        <p:txBody>
          <a:bodyPr/>
          <a:lstStyle/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HBOS can process 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dirty="0"/>
              <a:t> under a minute, whereas nearest-neighbor based computations take over 23 hours (*A Comparative Evaluation of Unsupervised Anomaly Detection Algorithms for Multivariate Data - Markus Goldstein and Seiichi Uchida)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147159485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620" y="26061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vi-VN" dirty="0" err="1"/>
              <a:t>Thuật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CBLOF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phân </a:t>
            </a:r>
            <a:r>
              <a:rPr lang="vi-VN" dirty="0" err="1"/>
              <a:t>cụm</a:t>
            </a:r>
            <a:r>
              <a:rPr lang="vi-VN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vi-VN" dirty="0"/>
              <a:t>không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vi-VN" dirty="0" err="1"/>
              <a:t>giám</a:t>
            </a:r>
            <a:r>
              <a:rPr lang="vi-VN" dirty="0"/>
              <a:t> </a:t>
            </a:r>
            <a:r>
              <a:rPr lang="vi-VN" dirty="0" err="1"/>
              <a:t>sát</a:t>
            </a:r>
            <a:r>
              <a:rPr lang="vi-VN" dirty="0"/>
              <a:t> </a:t>
            </a:r>
            <a:r>
              <a:rPr lang="vi-VN" dirty="0" err="1"/>
              <a:t>dựa</a:t>
            </a:r>
            <a:r>
              <a:rPr lang="vi-VN" dirty="0"/>
              <a:t> trên </a:t>
            </a:r>
            <a:r>
              <a:rPr lang="vi-VN" dirty="0" err="1"/>
              <a:t>khoảng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en-US" dirty="0"/>
              <a:t>.</a:t>
            </a:r>
            <a:r>
              <a:rPr lang="vi-VN" dirty="0"/>
              <a:t> </a:t>
            </a:r>
            <a:r>
              <a:rPr lang="en-US" dirty="0"/>
              <a:t>S</a:t>
            </a:r>
            <a:r>
              <a:rPr lang="vi-VN" dirty="0"/>
              <a:t>ự phân </a:t>
            </a:r>
            <a:r>
              <a:rPr lang="vi-VN" dirty="0" err="1"/>
              <a:t>cụm</a:t>
            </a:r>
            <a:r>
              <a:rPr lang="vi-VN" dirty="0"/>
              <a:t> cho </a:t>
            </a:r>
            <a:r>
              <a:rPr lang="vi-VN" dirty="0" err="1"/>
              <a:t>mục</a:t>
            </a:r>
            <a:r>
              <a:rPr lang="vi-VN" dirty="0"/>
              <a:t> </a:t>
            </a:r>
            <a:r>
              <a:rPr lang="vi-VN" dirty="0" err="1"/>
              <a:t>đích</a:t>
            </a:r>
            <a:r>
              <a:rPr lang="vi-VN" dirty="0"/>
              <a:t>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vi-VN" dirty="0"/>
              <a:t>cho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vi-VN" dirty="0" err="1"/>
              <a:t>bất</a:t>
            </a:r>
            <a:r>
              <a:rPr lang="vi-VN" dirty="0"/>
              <a:t> </a:t>
            </a:r>
            <a:r>
              <a:rPr lang="vi-VN" dirty="0" err="1"/>
              <a:t>thường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vi-VN" dirty="0" err="1"/>
              <a:t>Xét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lận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vi-VN" dirty="0" err="1"/>
              <a:t>thuật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phân </a:t>
            </a:r>
            <a:r>
              <a:rPr lang="vi-VN" dirty="0" err="1"/>
              <a:t>cụm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lọc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ra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cụm</a:t>
            </a:r>
            <a:r>
              <a:rPr lang="vi-VN" dirty="0"/>
              <a:t> (không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lập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)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tất</a:t>
            </a:r>
            <a:r>
              <a:rPr lang="vi-VN" dirty="0"/>
              <a:t> </a:t>
            </a:r>
            <a:r>
              <a:rPr lang="vi-VN" dirty="0" err="1"/>
              <a:t>cả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cụm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xếp</a:t>
            </a:r>
            <a:r>
              <a:rPr lang="vi-VN" dirty="0"/>
              <a:t> </a:t>
            </a:r>
            <a:r>
              <a:rPr lang="vi-VN" dirty="0" err="1"/>
              <a:t>hạng</a:t>
            </a:r>
            <a:r>
              <a:rPr lang="vi-VN" dirty="0"/>
              <a:t> </a:t>
            </a:r>
            <a:r>
              <a:rPr lang="en-US" dirty="0"/>
              <a:t>(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) </a:t>
            </a:r>
            <a:r>
              <a:rPr lang="vi-VN" dirty="0"/>
              <a:t>theo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</a:t>
            </a:r>
            <a:r>
              <a:rPr lang="en-US" dirty="0" err="1"/>
              <a:t>từng</a:t>
            </a:r>
            <a:r>
              <a:rPr lang="en-US" dirty="0"/>
              <a:t> c</a:t>
            </a:r>
            <a:r>
              <a:rPr lang="vi-VN" dirty="0" err="1"/>
              <a:t>ác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trong </a:t>
            </a:r>
            <a:r>
              <a:rPr lang="vi-VN" dirty="0" err="1"/>
              <a:t>mỗi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vi-VN" dirty="0"/>
              <a:t>. Do </a:t>
            </a:r>
            <a:r>
              <a:rPr lang="vi-VN" dirty="0" err="1"/>
              <a:t>đó</a:t>
            </a:r>
            <a:r>
              <a:rPr lang="vi-VN" dirty="0"/>
              <a:t> </a:t>
            </a:r>
            <a:r>
              <a:rPr lang="vi-VN" dirty="0" err="1"/>
              <a:t>chúng</a:t>
            </a:r>
            <a:r>
              <a:rPr lang="vi-VN" dirty="0"/>
              <a:t> tôi </a:t>
            </a:r>
            <a:r>
              <a:rPr lang="vi-VN" dirty="0" err="1"/>
              <a:t>đề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thủ</a:t>
            </a:r>
            <a:r>
              <a:rPr lang="vi-VN" dirty="0"/>
              <a:t> </a:t>
            </a:r>
            <a:r>
              <a:rPr lang="vi-VN" dirty="0" err="1"/>
              <a:t>tục</a:t>
            </a:r>
            <a:r>
              <a:rPr lang="vi-VN" dirty="0"/>
              <a:t> sau:</a:t>
            </a:r>
            <a:br>
              <a:rPr lang="en-US" dirty="0"/>
            </a:b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Application of Cluster-Based Local Outlier Factor</a:t>
            </a:r>
            <a:br>
              <a:rPr lang="en-US" sz="2800" dirty="0"/>
            </a:br>
            <a:r>
              <a:rPr lang="en-US" sz="2800" dirty="0"/>
              <a:t>Algorithm in Anti-Money Laundering</a:t>
            </a:r>
          </a:p>
        </p:txBody>
      </p:sp>
    </p:spTree>
    <p:extLst>
      <p:ext uri="{BB962C8B-B14F-4D97-AF65-F5344CB8AC3E}">
        <p14:creationId xmlns:p14="http://schemas.microsoft.com/office/powerpoint/2010/main" val="163004436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2765" y="532261"/>
            <a:ext cx="92122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56" y="1641071"/>
            <a:ext cx="5477515" cy="40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3490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Application of Cluster-Based Local Outlier Factor</a:t>
            </a:r>
            <a:br>
              <a:rPr lang="en-US" sz="2800" dirty="0"/>
            </a:br>
            <a:r>
              <a:rPr lang="en-US" sz="2800" dirty="0"/>
              <a:t>Algorithm in Anti-Money Laundering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1250" t="45058" r="5000" b="18557"/>
          <a:stretch>
            <a:fillRect/>
          </a:stretch>
        </p:blipFill>
        <p:spPr bwMode="auto">
          <a:xfrm>
            <a:off x="2129050" y="1926770"/>
            <a:ext cx="8884693" cy="4479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469067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Application of Cluster-Based Local Outlier Factor</a:t>
            </a:r>
            <a:br>
              <a:rPr lang="en-US" sz="2800" dirty="0"/>
            </a:br>
            <a:r>
              <a:rPr lang="en-US" sz="2800" dirty="0"/>
              <a:t>Algorithm in Anti-Money Laundering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7500" t="46392" r="49375" b="12371"/>
          <a:stretch>
            <a:fillRect/>
          </a:stretch>
        </p:blipFill>
        <p:spPr bwMode="auto">
          <a:xfrm>
            <a:off x="2129051" y="1765344"/>
            <a:ext cx="8911988" cy="5166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0315788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Application of Cluster-Based Local Outlier Factor</a:t>
            </a:r>
            <a:br>
              <a:rPr lang="en-US" sz="2800" dirty="0"/>
            </a:br>
            <a:r>
              <a:rPr lang="en-US" sz="2800" dirty="0"/>
              <a:t>Algorithm in Anti-Money Laundering</a:t>
            </a:r>
          </a:p>
        </p:txBody>
      </p:sp>
      <p:sp>
        <p:nvSpPr>
          <p:cNvPr id="2" name="Hình chữ nhật 1"/>
          <p:cNvSpPr/>
          <p:nvPr/>
        </p:nvSpPr>
        <p:spPr>
          <a:xfrm>
            <a:off x="2101756" y="1909893"/>
            <a:ext cx="3451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Metric 1: Transaction Amount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0000" t="53608" r="5000" b="7217"/>
          <a:stretch>
            <a:fillRect/>
          </a:stretch>
        </p:blipFill>
        <p:spPr bwMode="auto">
          <a:xfrm>
            <a:off x="2101756" y="2279225"/>
            <a:ext cx="8911988" cy="470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1014528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Application of Cluster-Based Local Outlier Factor</a:t>
            </a:r>
            <a:br>
              <a:rPr lang="en-US" sz="2800" dirty="0"/>
            </a:br>
            <a:r>
              <a:rPr lang="en-US" sz="2800" dirty="0"/>
              <a:t>Algorithm in Anti-Money Laundering</a:t>
            </a:r>
          </a:p>
        </p:txBody>
      </p:sp>
      <p:sp>
        <p:nvSpPr>
          <p:cNvPr id="2" name="Hình chữ nhật 1"/>
          <p:cNvSpPr/>
          <p:nvPr/>
        </p:nvSpPr>
        <p:spPr>
          <a:xfrm>
            <a:off x="2101755" y="1909893"/>
            <a:ext cx="8939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Metric 3: Withdrawal/Deposit Frequency</a:t>
            </a:r>
          </a:p>
        </p:txBody>
      </p:sp>
      <p:sp>
        <p:nvSpPr>
          <p:cNvPr id="3" name="Hình chữ nhật 2"/>
          <p:cNvSpPr/>
          <p:nvPr/>
        </p:nvSpPr>
        <p:spPr>
          <a:xfrm>
            <a:off x="2129050" y="2478364"/>
            <a:ext cx="90527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3: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/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/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vốn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vốn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vốn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,</a:t>
            </a:r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vốn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819786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1187" y="504967"/>
            <a:ext cx="8052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CÂU HỎI NGHIÊN CỨU</a:t>
            </a:r>
          </a:p>
        </p:txBody>
      </p:sp>
    </p:spTree>
    <p:extLst>
      <p:ext uri="{BB962C8B-B14F-4D97-AF65-F5344CB8AC3E}">
        <p14:creationId xmlns:p14="http://schemas.microsoft.com/office/powerpoint/2010/main" val="914704787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3013" y="477672"/>
            <a:ext cx="1036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MÔ HÌNH THUẬT TOÁN ĐỀ XUẤT CẢI TIẾN</a:t>
            </a:r>
            <a:endParaRPr lang="en-US" sz="4800" b="1" dirty="0">
              <a:ln w="28575">
                <a:noFill/>
              </a:ln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12964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3013" y="477672"/>
            <a:ext cx="1036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BỘ DỮ LIỆU THỰC NGHIỆM</a:t>
            </a:r>
          </a:p>
          <a:p>
            <a:pPr algn="ctr"/>
            <a:r>
              <a:rPr lang="en-US" sz="4800" b="1" dirty="0">
                <a:ln w="28575">
                  <a:noFill/>
                </a:ln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(DATASET)</a:t>
            </a:r>
            <a:endParaRPr lang="en-US" sz="4800" b="1" dirty="0">
              <a:ln w="28575">
                <a:noFill/>
              </a:ln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55928" y="2347039"/>
            <a:ext cx="8511653" cy="328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 indent="1143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57425" algn="l"/>
              </a:tabLst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Thu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ngân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quốc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lớn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,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thu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thập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tháng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12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2012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tháng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Tám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2013.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ẩn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tin,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thay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nó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ngẫu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nhiên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duy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đảm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chúng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tôi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vẫn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xảy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đẳng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14404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6596" y="436728"/>
            <a:ext cx="8052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KẾT QUẢ THỰC NGHIỆM VÀ ĐÁNH GIÁ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18" y="2006388"/>
            <a:ext cx="7187536" cy="3757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48021625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2763" y="1337480"/>
            <a:ext cx="451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NGHIỆM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97288" y="2511188"/>
            <a:ext cx="9130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98%.</a:t>
            </a:r>
          </a:p>
        </p:txBody>
      </p:sp>
    </p:spTree>
    <p:extLst>
      <p:ext uri="{BB962C8B-B14F-4D97-AF65-F5344CB8AC3E}">
        <p14:creationId xmlns:p14="http://schemas.microsoft.com/office/powerpoint/2010/main" val="2597972552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6973" y="3098043"/>
            <a:ext cx="7438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299663697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4083" y="614149"/>
            <a:ext cx="40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624083" y="1487605"/>
            <a:ext cx="341195" cy="341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161570" y="3893932"/>
            <a:ext cx="341195" cy="341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65278" y="1396591"/>
            <a:ext cx="416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</a:rPr>
              <a:t>Sự</a:t>
            </a:r>
            <a:r>
              <a:rPr lang="en-US" sz="2800" dirty="0"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</a:rPr>
              <a:t> Internet.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65" y="1789174"/>
            <a:ext cx="2381250" cy="1924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4502765" y="3773460"/>
            <a:ext cx="607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19" y="4421363"/>
            <a:ext cx="4030266" cy="24181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664319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596789" y="1337483"/>
            <a:ext cx="327546" cy="368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19869" y="1260116"/>
            <a:ext cx="519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hacker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45" y="1856095"/>
            <a:ext cx="2952750" cy="15525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ight Arrow 6"/>
          <p:cNvSpPr/>
          <p:nvPr/>
        </p:nvSpPr>
        <p:spPr>
          <a:xfrm>
            <a:off x="3584952" y="3857403"/>
            <a:ext cx="372897" cy="353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57849" y="3795411"/>
            <a:ext cx="615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86" y="4283571"/>
            <a:ext cx="2420063" cy="2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096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Up Ribbon 38"/>
          <p:cNvSpPr/>
          <p:nvPr/>
        </p:nvSpPr>
        <p:spPr>
          <a:xfrm>
            <a:off x="1971799" y="308473"/>
            <a:ext cx="9151127" cy="1042655"/>
          </a:xfrm>
          <a:prstGeom prst="ribbon2">
            <a:avLst>
              <a:gd name="adj1" fmla="val 16667"/>
              <a:gd name="adj2" fmla="val 75000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s-UY" sz="2398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NGHIÊN CỨU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5343" y="2388359"/>
            <a:ext cx="3029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BANKSEALER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54472" y="3324551"/>
            <a:ext cx="6837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4" y="3578655"/>
            <a:ext cx="4354488" cy="26126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6936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581" y="1419368"/>
            <a:ext cx="4858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 NGHIÊN CỨU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775" y="1778815"/>
            <a:ext cx="5286892" cy="418986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323767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p Ribbon 38"/>
          <p:cNvSpPr/>
          <p:nvPr/>
        </p:nvSpPr>
        <p:spPr>
          <a:xfrm>
            <a:off x="2527551" y="485894"/>
            <a:ext cx="7517202" cy="633223"/>
          </a:xfrm>
          <a:prstGeom prst="ribbon2">
            <a:avLst>
              <a:gd name="adj1" fmla="val 16667"/>
              <a:gd name="adj2" fmla="val 75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s-UY" sz="2398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ĐỐI TƯỢNG NGHIÊN CỨU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1630" y="2388359"/>
            <a:ext cx="89802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BANKSEALER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41296698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5469" y="1255595"/>
            <a:ext cx="4585648" cy="58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2" y="2094899"/>
            <a:ext cx="4891183" cy="366638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23661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819</TotalTime>
  <Words>1515</Words>
  <Application>Microsoft Office PowerPoint</Application>
  <PresentationFormat>Màn hình rộng</PresentationFormat>
  <Paragraphs>157</Paragraphs>
  <Slides>39</Slides>
  <Notes>1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39</vt:i4>
      </vt:variant>
    </vt:vector>
  </HeadingPairs>
  <TitlesOfParts>
    <vt:vector size="50" baseType="lpstr">
      <vt:lpstr>Microsoft YaHei</vt:lpstr>
      <vt:lpstr>Arial</vt:lpstr>
      <vt:lpstr>Calibri</vt:lpstr>
      <vt:lpstr>Cambria Math</vt:lpstr>
      <vt:lpstr>Century Gothic</vt:lpstr>
      <vt:lpstr>Tahoma</vt:lpstr>
      <vt:lpstr>Times New Roman</vt:lpstr>
      <vt:lpstr>Wingdings</vt:lpstr>
      <vt:lpstr>Wingdings 3</vt:lpstr>
      <vt:lpstr>幼圆</vt:lpstr>
      <vt:lpstr>Wisp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Đặng Văn Nhờ</cp:lastModifiedBy>
  <cp:revision>51</cp:revision>
  <dcterms:created xsi:type="dcterms:W3CDTF">2017-03-05T15:15:45Z</dcterms:created>
  <dcterms:modified xsi:type="dcterms:W3CDTF">2017-05-07T09:38:53Z</dcterms:modified>
</cp:coreProperties>
</file>